
<file path=[Content_Types].xml><?xml version="1.0" encoding="utf-8"?>
<Types xmlns="http://schemas.openxmlformats.org/package/2006/content-types">
  <Default Extension="png" ContentType="image/png"/>
  <Default Extension="jfif" ContentType="image/jpe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4"/>
  </p:sldMasterIdLst>
  <p:notesMasterIdLst>
    <p:notesMasterId r:id="rId14"/>
  </p:notesMasterIdLst>
  <p:handoutMasterIdLst>
    <p:handoutMasterId r:id="rId15"/>
  </p:handoutMasterIdLst>
  <p:sldIdLst>
    <p:sldId id="266" r:id="rId5"/>
    <p:sldId id="274" r:id="rId6"/>
    <p:sldId id="276" r:id="rId7"/>
    <p:sldId id="282" r:id="rId8"/>
    <p:sldId id="278" r:id="rId9"/>
    <p:sldId id="279" r:id="rId10"/>
    <p:sldId id="280" r:id="rId11"/>
    <p:sldId id="281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197EC2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78873" autoAdjust="0"/>
  </p:normalViewPr>
  <p:slideViewPr>
    <p:cSldViewPr snapToGrid="0" showGuides="1">
      <p:cViewPr>
        <p:scale>
          <a:sx n="70" d="100"/>
          <a:sy n="70" d="100"/>
        </p:scale>
        <p:origin x="-392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17.04.2023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fif>
</file>

<file path=ppt/media/image2.svg>
</file>

<file path=ppt/media/image20.jpe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17.04.2023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substantial proportion of our children </a:t>
            </a:r>
          </a:p>
          <a:p>
            <a:r>
              <a:rPr lang="en-GB" dirty="0"/>
              <a:t>As we know, early identification leads to early intervention. </a:t>
            </a:r>
          </a:p>
          <a:p>
            <a:r>
              <a:rPr lang="en-GB" dirty="0"/>
              <a:t>By putting timely support in place, it avoids more time and resource expensive “remediation later down the line and prevents children falling further behind their peers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0551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substantial proportion of our children </a:t>
            </a:r>
          </a:p>
          <a:p>
            <a:r>
              <a:rPr lang="en-GB" dirty="0"/>
              <a:t>As we know, early identification leads to early intervention. </a:t>
            </a:r>
          </a:p>
          <a:p>
            <a:r>
              <a:rPr lang="en-GB" dirty="0"/>
              <a:t>By putting timely support in place, it avoids more time and resource expensive “remediation later down the line and prevents children falling further behind their peers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055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Graphic 37">
            <a:extLst>
              <a:ext uri="{FF2B5EF4-FFF2-40B4-BE49-F238E27FC236}">
                <a16:creationId xmlns="" xmlns:a16="http://schemas.microsoft.com/office/drawing/2014/main" id="{4EE09DD1-268D-CA73-0277-0FF4EBA96D92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Graphic 36">
            <a:extLst>
              <a:ext uri="{FF2B5EF4-FFF2-40B4-BE49-F238E27FC236}">
                <a16:creationId xmlns="" xmlns:a16="http://schemas.microsoft.com/office/drawing/2014/main" id="{2344EAD2-65A0-AAA2-1599-55EB678BFB76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83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294610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6318378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=""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=""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=""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=""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=""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3404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=""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=""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=""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=""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7606476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=""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=""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=""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=""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=""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=""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=""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=""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2323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=""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=""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=""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=""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=""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=""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=""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=""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=""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=""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=""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=""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=""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=""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=""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=""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=""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=""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=""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=""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=""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=""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=""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=""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=""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=""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=""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=""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=""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=""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=""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=""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=""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=""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=""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=""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=""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=""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=""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=""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=""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=""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=""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=""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=""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25D9791C-D93C-2AA6-7782-B829DE29804A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raphic 12">
            <a:extLst>
              <a:ext uri="{FF2B5EF4-FFF2-40B4-BE49-F238E27FC236}">
                <a16:creationId xmlns="" xmlns:a16="http://schemas.microsoft.com/office/drawing/2014/main" id="{871AC913-0D9C-4115-8699-5ADADDE2BEBB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9" name="Graphic 39">
            <a:extLst>
              <a:ext uri="{FF2B5EF4-FFF2-40B4-BE49-F238E27FC236}">
                <a16:creationId xmlns="" xmlns:a16="http://schemas.microsoft.com/office/drawing/2014/main" id="{E1071CD0-5284-BAA4-8C4F-47F668CF5FDB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E26D4146-DAE8-535A-FAF9-EB84C198A758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06CA2DFA-6FB9-BE76-8133-9DC480821571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834BC996-0E03-07E6-904A-242C058477BF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4F6EEA6B-889F-7383-A5FF-A9B1BD079603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32FBF351-321E-0D8B-30AF-07A17083033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6B5D86C3-0B17-7EB1-0A86-EBE8B27FC27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6" name="Graphic 19">
            <a:extLst>
              <a:ext uri="{FF2B5EF4-FFF2-40B4-BE49-F238E27FC236}">
                <a16:creationId xmlns="" xmlns:a16="http://schemas.microsoft.com/office/drawing/2014/main" id="{CFE21E85-9BB9-C5EA-4879-CFE4A2B7FC88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3474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=""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=""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=""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=""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=""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=""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=""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=""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=""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=""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=""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=""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=""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=""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=""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=""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=""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=""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=""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=""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=""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=""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=""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=""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=""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=""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=""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=""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=""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=""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=""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=""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=""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=""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=""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=""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=""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=""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=""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=""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=""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=""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=""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=""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=""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=""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8CB5AF75-FCA8-AFBA-FFD9-51296CF3CAE1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raphic 12">
            <a:extLst>
              <a:ext uri="{FF2B5EF4-FFF2-40B4-BE49-F238E27FC236}">
                <a16:creationId xmlns="" xmlns:a16="http://schemas.microsoft.com/office/drawing/2014/main" id="{7A44F0A2-1447-49AC-26C4-70101F19D618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C92FEE84-1CA2-37C0-930D-8A4CE5E614EF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06E587BE-23A1-038D-3A43-D6A7459FE3F6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512338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DFFCB0C1-A7B5-6856-FCB3-8C9779FC5306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Graphic 12">
            <a:extLst>
              <a:ext uri="{FF2B5EF4-FFF2-40B4-BE49-F238E27FC236}">
                <a16:creationId xmlns="" xmlns:a16="http://schemas.microsoft.com/office/drawing/2014/main" id="{EF5E2146-AD8B-C6A8-D7B6-0C65BFD90AF8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10" name="Graphic 39">
            <a:extLst>
              <a:ext uri="{FF2B5EF4-FFF2-40B4-BE49-F238E27FC236}">
                <a16:creationId xmlns="" xmlns:a16="http://schemas.microsoft.com/office/drawing/2014/main" id="{F7EF7EF0-08C5-BB98-A07B-8BAEA6F90B85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D3507C8E-CC60-18A0-AC74-18B1CD0A3018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2B1126E9-C768-F6B5-72B0-7A7770D0239D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1501F5B4-12DF-5B50-54DE-2DB5D247A09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D14A1808-DDA7-D884-5B6F-7E3B3B9552C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C8CE0F74-6D51-E39E-1148-5E4E88F18D5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D2286ED3-4832-329F-E1D1-A24DF17C8208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7" name="Graphic 19">
            <a:extLst>
              <a:ext uri="{FF2B5EF4-FFF2-40B4-BE49-F238E27FC236}">
                <a16:creationId xmlns="" xmlns:a16="http://schemas.microsoft.com/office/drawing/2014/main" id="{7BF6E981-60C8-3853-B8F8-FE485304293B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8596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2D4FE9D9-1AC6-BF7A-9E82-3484ECC9AEC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Graphic 12">
            <a:extLst>
              <a:ext uri="{FF2B5EF4-FFF2-40B4-BE49-F238E27FC236}">
                <a16:creationId xmlns="" xmlns:a16="http://schemas.microsoft.com/office/drawing/2014/main" id="{6CC8BF35-190D-4B9F-63D1-03CA3709DD2D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12" name="Graphic 39">
            <a:extLst>
              <a:ext uri="{FF2B5EF4-FFF2-40B4-BE49-F238E27FC236}">
                <a16:creationId xmlns="" xmlns:a16="http://schemas.microsoft.com/office/drawing/2014/main" id="{FA063378-9E20-063C-D218-693D3772481C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44066B6B-827A-AEB9-1256-C99EB4F3FE6C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8FC88849-9D68-8923-E2A4-A9D8F56EE02B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3C066890-9905-BECF-155C-205B8A127B0A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A100D98E-E7D5-070C-FC5E-6EB8B2FC933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37875999-DD2F-C19E-CFCF-BA82F581E77F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80668FA1-9C0D-B996-B87B-E0C60A95F76A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9" name="Graphic 19">
            <a:extLst>
              <a:ext uri="{FF2B5EF4-FFF2-40B4-BE49-F238E27FC236}">
                <a16:creationId xmlns="" xmlns:a16="http://schemas.microsoft.com/office/drawing/2014/main" id="{F4A7912C-A1B1-AA5A-569B-BABCB5E5080F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4875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8893C751-7565-95D6-9CAD-1BC42801C13E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Graphic 12">
            <a:extLst>
              <a:ext uri="{FF2B5EF4-FFF2-40B4-BE49-F238E27FC236}">
                <a16:creationId xmlns="" xmlns:a16="http://schemas.microsoft.com/office/drawing/2014/main" id="{C14614C1-5F43-A4C8-C141-3D54E1EF4B5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8" name="Graphic 39">
            <a:extLst>
              <a:ext uri="{FF2B5EF4-FFF2-40B4-BE49-F238E27FC236}">
                <a16:creationId xmlns="" xmlns:a16="http://schemas.microsoft.com/office/drawing/2014/main" id="{118BF6C1-DD2A-3BAF-8D5D-B186234E62BB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3FDE8EC4-8C9C-999A-5365-F9CF50EE9505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131A740D-2C90-0721-3AF1-E106F921C3DE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83B928A-3F00-DC1B-8880-689D4FF52EAA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E224942F-38B8-E144-C316-FC5D18AF2D6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10422C0D-B4A3-B5F4-68FE-DB0BBC32820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61C21183-E9A6-7D30-1C62-3AE934CE9D1A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5" name="Graphic 19">
            <a:extLst>
              <a:ext uri="{FF2B5EF4-FFF2-40B4-BE49-F238E27FC236}">
                <a16:creationId xmlns="" xmlns:a16="http://schemas.microsoft.com/office/drawing/2014/main" id="{13753E7A-4E21-F30B-B228-CD01B41F3950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9287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148C5E4C-D312-E0E6-E61D-35028A30184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raphic 12">
            <a:extLst>
              <a:ext uri="{FF2B5EF4-FFF2-40B4-BE49-F238E27FC236}">
                <a16:creationId xmlns="" xmlns:a16="http://schemas.microsoft.com/office/drawing/2014/main" id="{44174720-FB5A-E668-A588-3102CCB99980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7" name="Graphic 39">
            <a:extLst>
              <a:ext uri="{FF2B5EF4-FFF2-40B4-BE49-F238E27FC236}">
                <a16:creationId xmlns="" xmlns:a16="http://schemas.microsoft.com/office/drawing/2014/main" id="{2B9C9FCC-6C3F-DB5A-F1DD-0697A1BC310A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514976C1-CFB4-7B29-BB9A-AC8D4FD7438F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95710172-B48E-5C0E-3CE4-7392FDC54A8F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DAC7F43A-B130-C2F6-AC2E-BE92C5D34AE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8CA33ED8-EF54-0653-7AEB-A751F1279B8A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C15FB965-042C-7253-4194-F11CD5438E21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A279F8B5-CA38-5DAA-1CEE-9F5D5ED9510F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255513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3D02F01E-5688-6AC1-F3FE-0A9E2293154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Graphic 12">
            <a:extLst>
              <a:ext uri="{FF2B5EF4-FFF2-40B4-BE49-F238E27FC236}">
                <a16:creationId xmlns="" xmlns:a16="http://schemas.microsoft.com/office/drawing/2014/main" id="{26B5E36E-BABD-3287-7E05-62F61CAFC6C7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7F884FE9-3A05-7D0B-951A-278D1CEBBD41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11" name="Graphic 33">
            <a:extLst>
              <a:ext uri="{FF2B5EF4-FFF2-40B4-BE49-F238E27FC236}">
                <a16:creationId xmlns="" xmlns:a16="http://schemas.microsoft.com/office/drawing/2014/main" id="{D7B3C782-8B78-9149-CFE4-891CBA0CB4D7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457E8BC7-CEBF-6065-A1AB-35CD130A86A7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FE0E9D3F-5A5B-436B-192A-A2A2CEAA7513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8450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3459864E-6224-C5A5-D56A-7F5C82E3C0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Graphic 12">
            <a:extLst>
              <a:ext uri="{FF2B5EF4-FFF2-40B4-BE49-F238E27FC236}">
                <a16:creationId xmlns="" xmlns:a16="http://schemas.microsoft.com/office/drawing/2014/main" id="{0132063B-2111-ECB5-6AD2-2B068A647E17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874B1DA6-D27C-C565-AC2E-19E724CF2E3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11" name="Graphic 33">
            <a:extLst>
              <a:ext uri="{FF2B5EF4-FFF2-40B4-BE49-F238E27FC236}">
                <a16:creationId xmlns="" xmlns:a16="http://schemas.microsoft.com/office/drawing/2014/main" id="{9FF337BE-2AE8-F7DD-1BB5-F5F977BC2406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B60F017B-EA9D-4AF3-9E7C-744AF4071639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D13E34C-84AC-30D1-2B96-AEF2D78E1F9A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70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099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9" r:id="rId13"/>
    <p:sldLayoutId id="2147483770" r:id="rId14"/>
    <p:sldLayoutId id="2147483650" r:id="rId15"/>
    <p:sldLayoutId id="2147483661" r:id="rId16"/>
    <p:sldLayoutId id="2147483662" r:id="rId17"/>
    <p:sldLayoutId id="2147483652" r:id="rId18"/>
    <p:sldLayoutId id="2147483663" r:id="rId19"/>
    <p:sldLayoutId id="2147483665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3" r:id="rId26"/>
    <p:sldLayoutId id="2147483674" r:id="rId27"/>
    <p:sldLayoutId id="2147483664" r:id="rId28"/>
    <p:sldLayoutId id="2147483672" r:id="rId2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jpeg"/><Relationship Id="rId17" Type="http://schemas.openxmlformats.org/officeDocument/2006/relationships/image" Target="../media/image20.jpeg"/><Relationship Id="rId2" Type="http://schemas.openxmlformats.org/officeDocument/2006/relationships/image" Target="../media/image3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jpeg"/><Relationship Id="rId15" Type="http://schemas.openxmlformats.org/officeDocument/2006/relationships/image" Target="../media/image18.png"/><Relationship Id="rId10" Type="http://schemas.openxmlformats.org/officeDocument/2006/relationships/image" Target="../media/image13.jpeg"/><Relationship Id="rId19" Type="http://schemas.openxmlformats.org/officeDocument/2006/relationships/image" Target="../media/image22.png"/><Relationship Id="rId4" Type="http://schemas.openxmlformats.org/officeDocument/2006/relationships/image" Target="../media/image7.jpeg"/><Relationship Id="rId9" Type="http://schemas.openxmlformats.org/officeDocument/2006/relationships/image" Target="../media/image12.jpeg"/><Relationship Id="rId1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30" y="1528510"/>
            <a:ext cx="3271151" cy="1517356"/>
          </a:xfrm>
        </p:spPr>
        <p:txBody>
          <a:bodyPr/>
          <a:lstStyle/>
          <a:p>
            <a:r>
              <a:rPr lang="en-US" sz="2800" b="1" dirty="0" smtClean="0"/>
              <a:t>Connected Bradford</a:t>
            </a:r>
            <a:endParaRPr lang="en-US" sz="2800" b="1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="" xmlns:a16="http://schemas.microsoft.com/office/drawing/2014/main" id="{5EBFE650-2568-54BD-CFA5-6B965A33102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0787" b="10787"/>
          <a:stretch>
            <a:fillRect/>
          </a:stretch>
        </p:blipFill>
        <p:spPr/>
      </p:pic>
      <p:sp>
        <p:nvSpPr>
          <p:cNvPr id="7" name="AutoShape 2" descr="THE BORN IN BRADFORD PLATFOR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" name="AutoShape 4" descr="THE BORN IN BRADFORD PLATFORM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2" name="AutoShape 6" descr="THE BORN IN BRADFORD PLATFORM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13" name="Group 12"/>
          <p:cNvGrpSpPr/>
          <p:nvPr/>
        </p:nvGrpSpPr>
        <p:grpSpPr>
          <a:xfrm>
            <a:off x="307975" y="136284"/>
            <a:ext cx="6214873" cy="850605"/>
            <a:chOff x="307975" y="136284"/>
            <a:chExt cx="6214873" cy="850605"/>
          </a:xfrm>
        </p:grpSpPr>
        <p:pic>
          <p:nvPicPr>
            <p:cNvPr id="8" name="Picture 7">
              <a:extLst>
                <a:ext uri="{FF2B5EF4-FFF2-40B4-BE49-F238E27FC236}">
                  <a16:creationId xmlns="" xmlns:a16="http://schemas.microsoft.com/office/drawing/2014/main" id="{4223343C-0286-A0B4-B421-0C4F393FF3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7975" y="136284"/>
              <a:ext cx="2126512" cy="850605"/>
            </a:xfrm>
            <a:prstGeom prst="rect">
              <a:avLst/>
            </a:prstGeom>
          </p:spPr>
        </p:pic>
        <p:pic>
          <p:nvPicPr>
            <p:cNvPr id="10" name="Picture 2" descr="Act Early Logo">
              <a:extLst>
                <a:ext uri="{FF2B5EF4-FFF2-40B4-BE49-F238E27FC236}">
                  <a16:creationId xmlns:a16="http://schemas.microsoft.com/office/drawing/2014/main" xmlns="" id="{F5D0231A-BAF4-AC61-DA4A-B1D92CCD77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75125" y="137725"/>
              <a:ext cx="847723" cy="8477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https://borninbradford.nhs.uk/wp-content/themes/bib/assets/img/LOGO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9729" y="289388"/>
              <a:ext cx="2630154" cy="544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ctangle 14"/>
          <p:cNvSpPr/>
          <p:nvPr/>
        </p:nvSpPr>
        <p:spPr>
          <a:xfrm>
            <a:off x="852313" y="3430584"/>
            <a:ext cx="35497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/>
              <a:t>title</a:t>
            </a:r>
            <a:endParaRPr lang="en-GB" sz="2000" dirty="0" smtClean="0"/>
          </a:p>
          <a:p>
            <a:r>
              <a:rPr lang="en-GB" sz="2000" dirty="0" smtClean="0"/>
              <a:t>Email address</a:t>
            </a:r>
            <a:r>
              <a:rPr lang="en-GB" sz="2000" dirty="0" smtClean="0"/>
              <a:t>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6016747" cy="78263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title</a:t>
            </a:r>
            <a:endParaRPr lang="ru-RU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528C976-BE2A-ECEC-16BA-A0C66E77F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301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6CFAA83-4AB6-BA55-AD45-8F7A1721A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086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6016747" cy="782638"/>
          </a:xfrm>
        </p:spPr>
        <p:txBody>
          <a:bodyPr>
            <a:normAutofit/>
          </a:bodyPr>
          <a:lstStyle/>
          <a:p>
            <a:r>
              <a:rPr lang="en-GB" sz="4000" dirty="0" smtClean="0"/>
              <a:t>title</a:t>
            </a:r>
            <a:endParaRPr lang="ru-RU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528C976-BE2A-ECEC-16BA-A0C66E77F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82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1F92093-BDB6-A7AD-852D-2352F814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4AC04-3543-01EA-08AF-C0754750E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5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FF61178-1FAC-1C32-8922-7CB2741FD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1F92093-BDB6-A7AD-852D-2352F814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4AC04-3543-01EA-08AF-C0754750E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FF61178-1FAC-1C32-8922-7CB2741FD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sp>
        <p:nvSpPr>
          <p:cNvPr id="7" name="Text Placeholder 24">
            <a:extLst>
              <a:ext uri="{FF2B5EF4-FFF2-40B4-BE49-F238E27FC236}">
                <a16:creationId xmlns="" xmlns:a16="http://schemas.microsoft.com/office/drawing/2014/main" id="{8AAF6649-CAD3-D5D3-8665-79FFE2D4F209}"/>
              </a:ext>
            </a:extLst>
          </p:cNvPr>
          <p:cNvSpPr txBox="1">
            <a:spLocks/>
          </p:cNvSpPr>
          <p:nvPr/>
        </p:nvSpPr>
        <p:spPr>
          <a:xfrm>
            <a:off x="464001" y="1945754"/>
            <a:ext cx="5631999" cy="42652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763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A646AB-A7F4-4195-4C81-28A7B25F1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BD372A4-E4AA-95A1-53BE-0B743949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5BEBB354-1F8E-A832-CDC6-46AA62E99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91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CCBC7DD-7002-A5E4-3AF6-631DAB63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403318" y="6739123"/>
            <a:ext cx="2743200" cy="365125"/>
          </a:xfrm>
        </p:spPr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CEE6CF-629E-8B8E-9668-105848B9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Acknowledgements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8274CFC-508A-50F6-6DD8-CF5CE03D5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pic>
        <p:nvPicPr>
          <p:cNvPr id="2050" name="Picture 2" descr="University Of Leeds » ISC-UKEAS">
            <a:extLst>
              <a:ext uri="{FF2B5EF4-FFF2-40B4-BE49-F238E27FC236}">
                <a16:creationId xmlns="" xmlns:a16="http://schemas.microsoft.com/office/drawing/2014/main" id="{F1B48C34-7EDE-7E00-6C92-D113CDB55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242" y="3083965"/>
            <a:ext cx="2158410" cy="61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DF82212A-FE25-8994-DFC2-3472778F9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109" y="3938761"/>
            <a:ext cx="1419326" cy="141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spital jobs in Yorkshire and the Humber | September 2020 | BMJ Careers">
            <a:extLst>
              <a:ext uri="{FF2B5EF4-FFF2-40B4-BE49-F238E27FC236}">
                <a16:creationId xmlns="" xmlns:a16="http://schemas.microsoft.com/office/drawing/2014/main" id="{44F75838-43D7-5E7D-AA82-7628F8A36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772" y="2748828"/>
            <a:ext cx="2601927" cy="130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radford Institute for Health Research | UK-CIC">
            <a:extLst>
              <a:ext uri="{FF2B5EF4-FFF2-40B4-BE49-F238E27FC236}">
                <a16:creationId xmlns="" xmlns:a16="http://schemas.microsoft.com/office/drawing/2014/main" id="{0D79BDD5-B537-7EC7-0376-2D9E91C88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059" y="1964092"/>
            <a:ext cx="2601927" cy="614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radford Local Offer | Bradford Council Job Vacancies">
            <a:extLst>
              <a:ext uri="{FF2B5EF4-FFF2-40B4-BE49-F238E27FC236}">
                <a16:creationId xmlns="" xmlns:a16="http://schemas.microsoft.com/office/drawing/2014/main" id="{16622DAD-F080-8703-9181-9B9E9682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772" y="1708921"/>
            <a:ext cx="2326311" cy="1039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Yorkshire Imaging Collaborative :: West Yorkshire Association of Acute ...">
            <a:extLst>
              <a:ext uri="{FF2B5EF4-FFF2-40B4-BE49-F238E27FC236}">
                <a16:creationId xmlns="" xmlns:a16="http://schemas.microsoft.com/office/drawing/2014/main" id="{00930107-3F12-59E0-12CF-74FADA29E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4" r="22752"/>
          <a:stretch/>
        </p:blipFill>
        <p:spPr bwMode="auto">
          <a:xfrm>
            <a:off x="780422" y="4269085"/>
            <a:ext cx="1870283" cy="90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alderdale and Huddersfield NHS Foundation Trust – My Planned Care NHS">
            <a:extLst>
              <a:ext uri="{FF2B5EF4-FFF2-40B4-BE49-F238E27FC236}">
                <a16:creationId xmlns="" xmlns:a16="http://schemas.microsoft.com/office/drawing/2014/main" id="{084E1AFF-9F40-7668-88F1-6165A878F6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3" t="6544" b="26829"/>
          <a:stretch/>
        </p:blipFill>
        <p:spPr bwMode="auto">
          <a:xfrm>
            <a:off x="7936889" y="5461582"/>
            <a:ext cx="2436558" cy="649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Bradford Local Offer | Bradford Teaching Hospital BRI Patient Experience">
            <a:extLst>
              <a:ext uri="{FF2B5EF4-FFF2-40B4-BE49-F238E27FC236}">
                <a16:creationId xmlns="" xmlns:a16="http://schemas.microsoft.com/office/drawing/2014/main" id="{43049DAB-441D-7AF7-7D94-B5FA0A300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2" t="17568" r="8255" b="33248"/>
          <a:stretch/>
        </p:blipFill>
        <p:spPr bwMode="auto">
          <a:xfrm>
            <a:off x="526527" y="1915754"/>
            <a:ext cx="2601927" cy="71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 ">
            <a:extLst>
              <a:ext uri="{FF2B5EF4-FFF2-40B4-BE49-F238E27FC236}">
                <a16:creationId xmlns="" xmlns:a16="http://schemas.microsoft.com/office/drawing/2014/main" id="{AA4CE053-9D1E-25E0-1526-137345E44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287" y="5512612"/>
            <a:ext cx="1735009" cy="66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AACE: Association of Ambulance Chief Executives">
            <a:extLst>
              <a:ext uri="{FF2B5EF4-FFF2-40B4-BE49-F238E27FC236}">
                <a16:creationId xmlns="" xmlns:a16="http://schemas.microsoft.com/office/drawing/2014/main" id="{4D6C6CE2-AF30-E76F-37B5-E74E859150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3" b="22909"/>
          <a:stretch/>
        </p:blipFill>
        <p:spPr bwMode="auto">
          <a:xfrm>
            <a:off x="9391265" y="4263670"/>
            <a:ext cx="2130489" cy="76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 ">
            <a:extLst>
              <a:ext uri="{FF2B5EF4-FFF2-40B4-BE49-F238E27FC236}">
                <a16:creationId xmlns="" xmlns:a16="http://schemas.microsoft.com/office/drawing/2014/main" id="{8BDA478B-35F1-E98F-4B91-5076AC068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854" y="4263670"/>
            <a:ext cx="1805444" cy="91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Humber NHS Foundation Trust RGB BLUE – CROPPED | ERVAS">
            <a:extLst>
              <a:ext uri="{FF2B5EF4-FFF2-40B4-BE49-F238E27FC236}">
                <a16:creationId xmlns="" xmlns:a16="http://schemas.microsoft.com/office/drawing/2014/main" id="{05561947-3C2C-F30B-BF03-3E82DA12E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692" y="5487096"/>
            <a:ext cx="1609235" cy="71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UK's Department for Education publishes Report - LaingBuisson">
            <a:extLst>
              <a:ext uri="{FF2B5EF4-FFF2-40B4-BE49-F238E27FC236}">
                <a16:creationId xmlns="" xmlns:a16="http://schemas.microsoft.com/office/drawing/2014/main" id="{067CDA42-DE3A-2AA5-87A7-3FE68D6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854" y="2966120"/>
            <a:ext cx="1645796" cy="92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 descr="Bradford COVID-19 vaccine trials – Bradford Institute for Health Research">
            <a:extLst>
              <a:ext uri="{FF2B5EF4-FFF2-40B4-BE49-F238E27FC236}">
                <a16:creationId xmlns="" xmlns:a16="http://schemas.microsoft.com/office/drawing/2014/main" id="{E558831F-54E6-72F8-0502-EA45273EB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167" y="1684239"/>
            <a:ext cx="1805444" cy="87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Our Partners :: 50 Things To Do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22" y="2966120"/>
            <a:ext cx="2199718" cy="92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Leeds Institute for Data Analytics (@LIDA_UK) / Twitter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6" t="29861" r="10886" b="35951"/>
          <a:stretch/>
        </p:blipFill>
        <p:spPr bwMode="auto">
          <a:xfrm>
            <a:off x="1553245" y="5387829"/>
            <a:ext cx="1553286" cy="69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6" descr="University of Bradford : Rankings, Fees &amp; Courses Details | Top Universitie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" name="Picture 8" descr="University of Bradford (B56) - The Uni Guide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61" b="24651"/>
          <a:stretch/>
        </p:blipFill>
        <p:spPr bwMode="auto">
          <a:xfrm>
            <a:off x="4559989" y="4263670"/>
            <a:ext cx="2640788" cy="66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1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-up of hands raised in classroom">
            <a:extLst>
              <a:ext uri="{FF2B5EF4-FFF2-40B4-BE49-F238E27FC236}">
                <a16:creationId xmlns=""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39" b="983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250AE93-C6C6-E210-08B3-048CF2B9A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1270"/>
            <a:ext cx="2041451" cy="81658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2336" y="2517149"/>
            <a:ext cx="35497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/>
              <a:t>Title</a:t>
            </a:r>
          </a:p>
          <a:p>
            <a:r>
              <a:rPr lang="en-GB" sz="2000" dirty="0" smtClean="0"/>
              <a:t>Email address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69062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7EC2"/>
      </a:accent1>
      <a:accent2>
        <a:srgbClr val="ED7D31"/>
      </a:accent2>
      <a:accent3>
        <a:srgbClr val="0C3F6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purl.org/dc/terms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33691</TotalTime>
  <Words>121</Words>
  <Application>Microsoft Office PowerPoint</Application>
  <PresentationFormat>Custom</PresentationFormat>
  <Paragraphs>29</Paragraphs>
  <Slides>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Connected Bradford</vt:lpstr>
      <vt:lpstr>title</vt:lpstr>
      <vt:lpstr>title</vt:lpstr>
      <vt:lpstr>title</vt:lpstr>
      <vt:lpstr>title</vt:lpstr>
      <vt:lpstr>title</vt:lpstr>
      <vt:lpstr>title</vt:lpstr>
      <vt:lpstr>Acknowledgements 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the Early Years Foundation Stage Profile (EYFSP) can identify children requiring additional support in the classroom</dc:title>
  <dc:creator>Robert Shore</dc:creator>
  <cp:lastModifiedBy>Robert Shore</cp:lastModifiedBy>
  <cp:revision>17</cp:revision>
  <dcterms:created xsi:type="dcterms:W3CDTF">2022-11-15T09:03:32Z</dcterms:created>
  <dcterms:modified xsi:type="dcterms:W3CDTF">2023-04-17T10:22:34Z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